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ontserrat SemiBold"/>
      <p:regular r:id="rId53"/>
      <p:bold r:id="rId54"/>
      <p:italic r:id="rId55"/>
      <p:boldItalic r:id="rId56"/>
    </p:embeddedFont>
    <p:embeddedFont>
      <p:font typeface="Montserrat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61" roundtripDataSignature="AMtx7mhm9apYBZEDKhAdZKfJyvv3u+fi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SemiBold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MontserratSemiBold-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SemiBold-bold.fntdata"/><Relationship Id="rId13" Type="http://schemas.openxmlformats.org/officeDocument/2006/relationships/slide" Target="slides/slide8.xml"/><Relationship Id="rId57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56" Type="http://schemas.openxmlformats.org/officeDocument/2006/relationships/font" Target="fonts/MontserratSemiBold-boldItalic.fntdata"/><Relationship Id="rId15" Type="http://schemas.openxmlformats.org/officeDocument/2006/relationships/slide" Target="slides/slide10.xml"/><Relationship Id="rId59" Type="http://schemas.openxmlformats.org/officeDocument/2006/relationships/font" Target="fonts/Montserrat-italic.fntdata"/><Relationship Id="rId14" Type="http://schemas.openxmlformats.org/officeDocument/2006/relationships/slide" Target="slides/slide9.xml"/><Relationship Id="rId58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4c9fbfb6a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d4c9fbfb6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4c9fbfb6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d4c9fbfb6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56b706bc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d56b706bc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56b706bc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2d56b706bc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4c9fbfb6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g2d4c9fbfb6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4c9fbfb6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d4c9fbfb6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d4c9fbfb6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d4c9fbfb6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d4c9fbfb6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d4c9fbfb6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4c9fbfb6a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d4c9fbfb6a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d4c9fbfb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g2d4c9fbfb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e2e666322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1e2e666322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e2e666322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1e2e666322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d4c9fbfb6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2d4c9fbfb6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e2f91d2f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1e2f91d2f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e2f91d2fb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" name="Google Shape;257;g1e2f91d2fb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e2f91d2fb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e2f91d2fb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e2f91d2fb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e2f91d2fb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e31843aa9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1e31843aa9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e2f91d2fb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1e2f91d2fb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e2f91d2fb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e2f91d2fb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2f91d2fb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2f91d2fb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e2f91d2fb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1e2f91d2fb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d4c9fbfb6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g2d4c9fbfb6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e2f91d2fb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1e2f91d2fb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e2f91d2f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1e2f91d2f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e2f91d2fb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1e2f91d2fb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4c9fbfb6a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2d4c9fbfb6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d4c9fbfb6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d4c9fbfb6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d4c9fbfb6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g2d4c9fbfb6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4c9fbfb6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d4c9fbfb6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d4c9fbfb6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g2d4c9fbfb6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4c9fbfb6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2d4c9fbfb6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4c9fbfb6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2d4c9fbfb6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4c9fbfb6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2d4c9fbfb6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d4c9fbfb6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d4c9fbfb6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4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Programação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Introdução à Programação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d4c9fbfb6a_0_54"/>
          <p:cNvSpPr txBox="1"/>
          <p:nvPr>
            <p:ph type="ctrTitle"/>
          </p:nvPr>
        </p:nvSpPr>
        <p:spPr>
          <a:xfrm>
            <a:off x="311683" y="22205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g2d4c9fbfb6a_0_54"/>
          <p:cNvSpPr txBox="1"/>
          <p:nvPr/>
        </p:nvSpPr>
        <p:spPr>
          <a:xfrm>
            <a:off x="1195925" y="1811025"/>
            <a:ext cx="6752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Escreva uma função que </a:t>
            </a:r>
            <a:r>
              <a:rPr b="1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receba um número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como parâmetro e </a:t>
            </a:r>
            <a:r>
              <a:rPr b="1" i="0" lang="pt-BR" sz="3300" cap="none" strike="noStrike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retorne 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 número for par e 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 o número for ímpar.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4c9fbfb6a_0_59"/>
          <p:cNvSpPr txBox="1"/>
          <p:nvPr>
            <p:ph type="ctrTitle"/>
          </p:nvPr>
        </p:nvSpPr>
        <p:spPr>
          <a:xfrm>
            <a:off x="3188351" y="359150"/>
            <a:ext cx="4650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5" name="Google Shape;125;g2d4c9fbfb6a_0_59"/>
          <p:cNvSpPr txBox="1"/>
          <p:nvPr/>
        </p:nvSpPr>
        <p:spPr>
          <a:xfrm>
            <a:off x="1047450" y="1882750"/>
            <a:ext cx="7049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Escreva uma função que </a:t>
            </a:r>
            <a:r>
              <a:rPr b="1"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um vetor de números 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parâmetro e </a:t>
            </a:r>
            <a:r>
              <a:rPr b="1" i="0" lang="pt-BR" sz="3300" u="none" cap="none" strike="noStrike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retorne a </a:t>
            </a:r>
            <a:r>
              <a:rPr b="1" lang="pt-BR" sz="33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soma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todos os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valores d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3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vetor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erson is petting a cartoon character , pikachu , with their hands . (Fornecido por Tenor)" id="126" name="Google Shape;126;g2d4c9fbfb6a_0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67550"/>
            <a:ext cx="3570777" cy="195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56b706bca_2_0"/>
          <p:cNvSpPr txBox="1"/>
          <p:nvPr>
            <p:ph type="ctrTitle"/>
          </p:nvPr>
        </p:nvSpPr>
        <p:spPr>
          <a:xfrm>
            <a:off x="2605701" y="337400"/>
            <a:ext cx="4650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900">
                <a:latin typeface="Montserrat"/>
                <a:ea typeface="Montserrat"/>
                <a:cs typeface="Montserrat"/>
                <a:sym typeface="Montserrat"/>
              </a:rPr>
              <a:t>Desafio</a:t>
            </a:r>
            <a:endParaRPr b="1" sz="5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2d56b706bca_2_0"/>
          <p:cNvSpPr txBox="1"/>
          <p:nvPr/>
        </p:nvSpPr>
        <p:spPr>
          <a:xfrm>
            <a:off x="1481075" y="2324750"/>
            <a:ext cx="6582900" cy="21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rie um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vetor de números</a:t>
            </a: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utilize </a:t>
            </a:r>
            <a:r>
              <a:rPr b="1" lang="pt-BR" sz="3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funções </a:t>
            </a: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exibir quantos números são ímpares e quantos são pares.</a:t>
            </a:r>
            <a:endParaRPr sz="4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yellow cartoon character with a red nose and a blue sky in the background . (Fornecido por Tenor)" id="133" name="Google Shape;133;g2d56b706bca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5525"/>
            <a:ext cx="2992575" cy="22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56b706bca_3_1"/>
          <p:cNvSpPr txBox="1"/>
          <p:nvPr>
            <p:ph type="ctrTitle"/>
          </p:nvPr>
        </p:nvSpPr>
        <p:spPr>
          <a:xfrm>
            <a:off x="4384976" y="395325"/>
            <a:ext cx="4650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900">
                <a:latin typeface="Montserrat"/>
                <a:ea typeface="Montserrat"/>
                <a:cs typeface="Montserrat"/>
                <a:sym typeface="Montserrat"/>
              </a:rPr>
              <a:t>Desafio</a:t>
            </a:r>
            <a:endParaRPr b="1" sz="5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g2d56b706bca_3_1"/>
          <p:cNvSpPr txBox="1"/>
          <p:nvPr/>
        </p:nvSpPr>
        <p:spPr>
          <a:xfrm>
            <a:off x="904725" y="2447925"/>
            <a:ext cx="7622700" cy="21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Crie uma </a:t>
            </a:r>
            <a:r>
              <a:rPr b="1" lang="pt-BR" sz="3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função </a:t>
            </a: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recebe como parâmetro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vetor de números</a:t>
            </a: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endParaRPr sz="3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conta quantos elementos são </a:t>
            </a:r>
            <a:r>
              <a:rPr b="1" lang="pt-BR" sz="3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maiores que 5</a:t>
            </a:r>
            <a:endParaRPr b="1" sz="3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lose up of a cartoon character with a surprised look on his face (Fornecido por Tenor)" id="140" name="Google Shape;140;g2d56b706bca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2"/>
            <a:ext cx="474345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4c9fbfb6a_0_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720">
                <a:latin typeface="Montserrat SemiBold"/>
                <a:ea typeface="Montserrat SemiBold"/>
                <a:cs typeface="Montserrat SemiBold"/>
                <a:sym typeface="Montserrat SemiBold"/>
              </a:rPr>
              <a:t>Resolução:</a:t>
            </a:r>
            <a:endParaRPr sz="47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6" name="Google Shape;146;g2d4c9fbfb6a_0_1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20826" y="1323000"/>
            <a:ext cx="2882800" cy="335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4c9fbfb6a_0_149"/>
          <p:cNvSpPr txBox="1"/>
          <p:nvPr>
            <p:ph idx="1" type="body"/>
          </p:nvPr>
        </p:nvSpPr>
        <p:spPr>
          <a:xfrm>
            <a:off x="311700" y="1172100"/>
            <a:ext cx="8520600" cy="24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</a:rPr>
              <a:t>Crie um</a:t>
            </a:r>
            <a:r>
              <a:rPr lang="pt-BR" sz="2150">
                <a:solidFill>
                  <a:schemeClr val="dk1"/>
                </a:solidFill>
              </a:rPr>
              <a:t>a função que </a:t>
            </a:r>
            <a:r>
              <a:rPr b="1" lang="pt-BR" sz="2150">
                <a:solidFill>
                  <a:schemeClr val="accent1"/>
                </a:solidFill>
              </a:rPr>
              <a:t>executa o cálculo IMC</a:t>
            </a:r>
            <a:r>
              <a:rPr lang="pt-BR" sz="2150">
                <a:solidFill>
                  <a:schemeClr val="dk1"/>
                </a:solidFill>
              </a:rPr>
              <a:t> de uma pessoa. </a:t>
            </a:r>
            <a:endParaRPr sz="2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</a:rPr>
              <a:t>Cálculo IMC = </a:t>
            </a:r>
            <a:r>
              <a:rPr b="1" lang="pt-BR" sz="2150">
                <a:solidFill>
                  <a:schemeClr val="dk1"/>
                </a:solidFill>
              </a:rPr>
              <a:t>peso / altura * altura</a:t>
            </a:r>
            <a:r>
              <a:rPr lang="pt-BR" sz="2150">
                <a:solidFill>
                  <a:schemeClr val="dk1"/>
                </a:solidFill>
              </a:rPr>
              <a:t>.</a:t>
            </a:r>
            <a:endParaRPr sz="2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</a:rPr>
              <a:t>Crie </a:t>
            </a:r>
            <a:r>
              <a:rPr b="1" lang="pt-BR" sz="2150">
                <a:solidFill>
                  <a:schemeClr val="dk1"/>
                </a:solidFill>
              </a:rPr>
              <a:t>outra função que recebe o IMC</a:t>
            </a:r>
            <a:r>
              <a:rPr lang="pt-BR" sz="2150">
                <a:solidFill>
                  <a:schemeClr val="dk1"/>
                </a:solidFill>
              </a:rPr>
              <a:t> como parâmetro e retorna:</a:t>
            </a:r>
            <a:endParaRPr sz="21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menor que 18.5 -&gt; abaixo do peso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entre 18.5 e 25 -&gt; peso ideal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entre 25 e 30 -&gt; levemente acima do peso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entre 30  e 35 -&gt; obesidade grau 1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entre 35 e 40 -&gt; obesidade grau 2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"/>
              <a:buFont typeface="Arial"/>
              <a:buNone/>
            </a:pPr>
            <a:r>
              <a:rPr lang="pt-BR" sz="1950">
                <a:solidFill>
                  <a:schemeClr val="dk1"/>
                </a:solidFill>
              </a:rPr>
              <a:t>IMC acima de 40 -&gt; obesidade grau 3</a:t>
            </a:r>
            <a:endParaRPr sz="19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395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395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</p:txBody>
      </p:sp>
      <p:sp>
        <p:nvSpPr>
          <p:cNvPr id="152" name="Google Shape;152;g2d4c9fbfb6a_0_149"/>
          <p:cNvSpPr txBox="1"/>
          <p:nvPr>
            <p:ph idx="4294967295" type="ctrTitle"/>
          </p:nvPr>
        </p:nvSpPr>
        <p:spPr>
          <a:xfrm>
            <a:off x="311700" y="-108750"/>
            <a:ext cx="4650300" cy="13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pt-BR" sz="5900">
                <a:latin typeface="Montserrat"/>
                <a:ea typeface="Montserrat"/>
                <a:cs typeface="Montserrat"/>
                <a:sym typeface="Montserrat"/>
              </a:rPr>
              <a:t>Exercício</a:t>
            </a:r>
            <a:endParaRPr b="1" sz="5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cartoon character with a surprised look on his face is wearing a backpack (Fornecido por Tenor)" id="153" name="Google Shape;153;g2d4c9fbfb6a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1000" y="2864279"/>
            <a:ext cx="3043000" cy="22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4c9fbfb6a_0_64"/>
          <p:cNvSpPr txBox="1"/>
          <p:nvPr>
            <p:ph type="ctrTitle"/>
          </p:nvPr>
        </p:nvSpPr>
        <p:spPr>
          <a:xfrm>
            <a:off x="311708" y="11441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Quantos Pikachus apareceram?</a:t>
            </a:r>
            <a:b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</a:b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(Prêmio)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g2d4c9fbfb6a_0_64"/>
          <p:cNvSpPr txBox="1"/>
          <p:nvPr>
            <p:ph idx="1" type="subTitle"/>
          </p:nvPr>
        </p:nvSpPr>
        <p:spPr>
          <a:xfrm>
            <a:off x="240000" y="32849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Introdução à Programação - JavaScript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4c9fbfb6a_0_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Aplicar multa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5" name="Google Shape;165;g2d4c9fbfb6a_0_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98898" y="1179125"/>
            <a:ext cx="3071674" cy="32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4c9fbfb6a_0_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Troca valor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71" name="Google Shape;171;g2d4c9fbfb6a_0_1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73650" y="1017725"/>
            <a:ext cx="2801425" cy="365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7" name="Google Shape;17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Funções em JavaScript são blocos de código reutilizáveis que executam uma tarefa específica quando chamados.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exemplo: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log(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‘texto’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// Função log do console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alert(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‘Texto’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Função para mostrar um alerta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push(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elemento</a:t>
            </a: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//Adicionar um elemento em um array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4c9fbfb6a_0_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320">
                <a:latin typeface="Montserrat SemiBold"/>
                <a:ea typeface="Montserrat SemiBold"/>
                <a:cs typeface="Montserrat SemiBold"/>
                <a:sym typeface="Montserrat SemiBold"/>
              </a:rPr>
              <a:t>Conteúdo novo - </a:t>
            </a:r>
            <a:r>
              <a:rPr b="1" lang="pt-BR" sz="332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Funções</a:t>
            </a:r>
            <a:endParaRPr b="1" sz="3320">
              <a:solidFill>
                <a:srgbClr val="2E95D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g2d4c9fbfb6a_0_5"/>
          <p:cNvSpPr txBox="1"/>
          <p:nvPr>
            <p:ph idx="1" type="body"/>
          </p:nvPr>
        </p:nvSpPr>
        <p:spPr>
          <a:xfrm>
            <a:off x="311700" y="1017725"/>
            <a:ext cx="82536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Montserrat"/>
              <a:buChar char="●"/>
            </a:pPr>
            <a:r>
              <a:rPr b="1" lang="pt-BR" sz="17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Blocos de código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reutilizáveis que executam uma tarefa específica quando chamados.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Por exemplo: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console.</a:t>
            </a:r>
            <a:r>
              <a:rPr b="1"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log(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‘texto’</a:t>
            </a:r>
            <a:r>
              <a:rPr b="1"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// Função log do console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b="1"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alert(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‘Texto’</a:t>
            </a:r>
            <a:r>
              <a:rPr b="1"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// Função para mostrar um alerta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120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Podemos criar nossas próprias funções.</a:t>
            </a:r>
            <a:endParaRPr sz="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boy in a green shirt is standing next to a pikachu holding a pokemon ball . (Fornecido por Tenor)" id="62" name="Google Shape;62;g2d4c9fbfb6a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500" y="1476550"/>
            <a:ext cx="2857500" cy="2857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21000" stPos="0" sy="-100000" ky="0"/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e2e6663221_0_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g1e2e6663221_0_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Avisando se o condutor deve ser multado ou não.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84" name="Google Shape;184;g1e2e6663221_0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035" y="1665150"/>
            <a:ext cx="3455926" cy="28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0" name="Google Shape;190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um número é par.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191" name="Google Shape;19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8375" y="1806725"/>
            <a:ext cx="4667250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97" name="Google Shape;19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 uma função para calcular a média aritmética contendo no mínimo duas notas. ( nota1 + nota2) / 2.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Usando a primeira função, crie uma nova função onde deve ser retornando uma mensagem se o aluno está aprovado, ou se pode fazer recuperação ou se está reprovado. Lembrando que ele só poderá fazer recuperação se a nota for maior ou igual a 4.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Resultado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Média aritmética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204" name="Google Shape;20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0475" y="1519600"/>
            <a:ext cx="5083050" cy="299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Aluno aprovado ou reprovado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211" name="Google Shape;21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5975" y="1612500"/>
            <a:ext cx="4172049" cy="28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7" name="Google Shape;217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Será que é possível deixar o cálculo da média aritmética dinâmico?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e2e6663221_0_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3" name="Google Shape;223;g1e2e6663221_0_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224" name="Google Shape;224;g1e2e6663221_0_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3750" y="1152475"/>
            <a:ext cx="3896500" cy="32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12"/>
          <p:cNvSpPr txBox="1"/>
          <p:nvPr>
            <p:ph idx="1" type="body"/>
          </p:nvPr>
        </p:nvSpPr>
        <p:spPr>
          <a:xfrm>
            <a:off x="311700" y="1017725"/>
            <a:ext cx="8253600" cy="31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Criar função para verificar se um número é ímpar.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285"/>
              <a:buFont typeface="Arial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6" name="Google Shape;236;p13"/>
          <p:cNvSpPr txBox="1"/>
          <p:nvPr>
            <p:ph idx="1" type="body"/>
          </p:nvPr>
        </p:nvSpPr>
        <p:spPr>
          <a:xfrm>
            <a:off x="311700" y="1152475"/>
            <a:ext cx="8520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Verificar se número é ímpar: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7" name="Google Shape;237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7399" y="1805775"/>
            <a:ext cx="2949200" cy="22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3" name="Google Shape;243;p14"/>
          <p:cNvSpPr txBox="1"/>
          <p:nvPr>
            <p:ph idx="1" type="body"/>
          </p:nvPr>
        </p:nvSpPr>
        <p:spPr>
          <a:xfrm>
            <a:off x="311700" y="1166775"/>
            <a:ext cx="8520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b="1"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Desafio:</a:t>
            </a: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crie um array de números e utilize a função criada anteriormente para exibir quantos números são ímpares e quantos são pares utilizando uma nova função'.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d4c9fbfb6a_0_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pt-BR" sz="3320">
                <a:latin typeface="Montserrat SemiBold"/>
                <a:ea typeface="Montserrat SemiBold"/>
                <a:cs typeface="Montserrat SemiBold"/>
                <a:sym typeface="Montserrat SemiBold"/>
              </a:rPr>
              <a:t>Criar uma função</a:t>
            </a:r>
            <a:endParaRPr sz="33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8" name="Google Shape;68;g2d4c9fbfb6a_0_11"/>
          <p:cNvSpPr txBox="1"/>
          <p:nvPr>
            <p:ph idx="1" type="body"/>
          </p:nvPr>
        </p:nvSpPr>
        <p:spPr>
          <a:xfrm>
            <a:off x="311700" y="1152475"/>
            <a:ext cx="8520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criar uma função, utilizamos a palavra-chave </a:t>
            </a:r>
            <a:r>
              <a:rPr b="1" lang="pt-BR" sz="20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function </a:t>
            </a: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seguida pelo </a:t>
            </a:r>
            <a:r>
              <a:rPr b="1" lang="pt-BR" sz="20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nome da função</a:t>
            </a: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 seus </a:t>
            </a:r>
            <a:r>
              <a:rPr b="1" lang="pt-BR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parâmetros </a:t>
            </a: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(se houver).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g2d4c9fbfb6a_0_11"/>
          <p:cNvSpPr txBox="1"/>
          <p:nvPr/>
        </p:nvSpPr>
        <p:spPr>
          <a:xfrm>
            <a:off x="778650" y="2470925"/>
            <a:ext cx="73641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24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pt-BR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lang="pt-BR" sz="24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nome</a:t>
            </a:r>
            <a:r>
              <a:rPr b="0" i="0" lang="pt-BR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2400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parâmetro</a:t>
            </a:r>
            <a:r>
              <a:rPr b="0" i="0" lang="pt-BR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pt-BR" sz="24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</a:t>
            </a:r>
            <a:r>
              <a:rPr lang="pt-BR" sz="24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código da função </a:t>
            </a:r>
            <a:endParaRPr sz="24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24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Revisando 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9" name="Google Shape;24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844" y="1017725"/>
            <a:ext cx="2906481" cy="369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e2f91d2fbe_0_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2220">
                <a:latin typeface="Montserrat SemiBold"/>
                <a:ea typeface="Montserrat SemiBold"/>
                <a:cs typeface="Montserrat SemiBold"/>
                <a:sym typeface="Montserrat SemiBold"/>
              </a:rPr>
              <a:t>https://github.com/MarcanteVitor/CURSO-JS-UTFPR-PB</a:t>
            </a:r>
            <a:endParaRPr sz="222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2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e2f91d2fbe_0_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0" name="Google Shape;260;g1e2f91d2fbe_0_22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 a manipulação de elementos podemos: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formulários;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Capturar e responder eventos (Ex: cliques em botões);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Ocultar elementos;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Integrar com APIs.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e2f91d2fbe_0_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66" name="Google Shape;266;g1e2f91d2fbe_0_27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addEventListener;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querySelector;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Montserrat"/>
              <a:buChar char="-"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getElementById.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2f91d2fbe_0_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2" name="Google Shape;272;g1e2f91d2fbe_0_66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Responder o evento: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 addEventListener é usado para "ouvir" um evento e executar uma função.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Nesse exemplo ele está "ouvindo" o evento 'click' e vai disparar o cálculo do IMC.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3" name="Google Shape;273;g1e2f91d2fbe_0_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450" y="1607300"/>
            <a:ext cx="7177976" cy="84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31843aa91_1_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9" name="Google Shape;279;g1e31843aa91_1_2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querySelector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0" name="Google Shape;280;g1e31843aa91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187838"/>
            <a:ext cx="7943850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e2f91d2fbe_0_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86" name="Google Shape;286;g1e2f91d2fbe_0_32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Identificar e armazenar o elemento: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`getElementById`permite obter a referência de um elemento por meio do seu id.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7" name="Google Shape;287;g1e2f91d2fbe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7388" y="1822075"/>
            <a:ext cx="6469225" cy="6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e2f91d2fbe_0_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93" name="Google Shape;293;g1e2f91d2fbe_0_38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Identifique os elementos necessários para calcularmos o IMC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4" name="Google Shape;294;g1e2f91d2fbe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2450" y="2238675"/>
            <a:ext cx="1964553" cy="9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2f91d2fbe_0_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0" name="Google Shape;300;g1e2f91d2fbe_0_45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Identificando e armazenando os elementos necessários para calcular o IMC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1" name="Google Shape;301;g1e2f91d2fbe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9600" y="2075300"/>
            <a:ext cx="7737075" cy="139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e2f91d2fbe_0_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07" name="Google Shape;307;g1e2f91d2fbe_0_52"/>
          <p:cNvSpPr txBox="1"/>
          <p:nvPr>
            <p:ph idx="1" type="body"/>
          </p:nvPr>
        </p:nvSpPr>
        <p:spPr>
          <a:xfrm>
            <a:off x="311700" y="1166775"/>
            <a:ext cx="8520600" cy="32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Desenvolva uma função que calcule o IMC e exiba do console o resultado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Fórmula: 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menor que 18.5 -&gt; abaixo do peso;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entre 18.5 e 25 -&gt; peso ideal;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entre 25 e 30 -&gt; levemente acima do peso;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entre 30  e 35 -&gt; obesidade grau 1;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entre 35 e 40 -&gt; obesidade grau 2;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IMC acima de 40 -&gt; obesidade grau 3;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8" name="Google Shape;308;g1e2f91d2fbe_0_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7225" y="2154725"/>
            <a:ext cx="3232049" cy="3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d4c9fbfb6a_0_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320">
                <a:latin typeface="Montserrat SemiBold"/>
                <a:ea typeface="Montserrat SemiBold"/>
                <a:cs typeface="Montserrat SemiBold"/>
                <a:sym typeface="Montserrat SemiBold"/>
              </a:rPr>
              <a:t>Usar uma função</a:t>
            </a:r>
            <a:endParaRPr sz="33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5" name="Google Shape;75;g2d4c9fbfb6a_0_17"/>
          <p:cNvSpPr txBox="1"/>
          <p:nvPr>
            <p:ph idx="1" type="body"/>
          </p:nvPr>
        </p:nvSpPr>
        <p:spPr>
          <a:xfrm>
            <a:off x="311700" y="1166775"/>
            <a:ext cx="8520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Montserrat"/>
              <a:buChar char="●"/>
            </a:pPr>
            <a:r>
              <a:rPr lang="pt-BR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b="1" lang="pt-BR" sz="22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executar uma função</a:t>
            </a:r>
            <a:r>
              <a:rPr lang="pt-BR" sz="22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nós utilizamos o nome dela seguido de () ou (parâmetros).</a:t>
            </a:r>
            <a:endParaRPr sz="22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g2d4c9fbfb6a_0_17"/>
          <p:cNvSpPr txBox="1"/>
          <p:nvPr/>
        </p:nvSpPr>
        <p:spPr>
          <a:xfrm>
            <a:off x="1295175" y="2247875"/>
            <a:ext cx="596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mensagem</a:t>
            </a:r>
            <a:r>
              <a:rPr lang="pt-BR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();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//declaração da função</a:t>
            </a:r>
            <a:endParaRPr sz="18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pt-BR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mensagem</a:t>
            </a: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 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pt-BR" sz="18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8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"Mensagem exibida com função."</a:t>
            </a: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e2f91d2fbe_0_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14" name="Google Shape;314;g1e2f91d2fbe_0_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3875" y="1148800"/>
            <a:ext cx="3322650" cy="354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1e2f91d2fbe_0_59"/>
          <p:cNvSpPr txBox="1"/>
          <p:nvPr/>
        </p:nvSpPr>
        <p:spPr>
          <a:xfrm>
            <a:off x="548525" y="1148800"/>
            <a:ext cx="17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Manipulando os elementos</a:t>
            </a:r>
            <a:endParaRPr b="0" i="0" sz="18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e2f91d2fbe_0_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g1e2f91d2fbe_0_74"/>
          <p:cNvSpPr txBox="1"/>
          <p:nvPr>
            <p:ph idx="1" type="body"/>
          </p:nvPr>
        </p:nvSpPr>
        <p:spPr>
          <a:xfrm>
            <a:off x="311700" y="1166775"/>
            <a:ext cx="8520600" cy="26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Exiba no elemento `resultado` um texto informando o resultado do cálculo do IMC usando o addEventListener.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e2f91d2fbe_0_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Manipulando elementos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27" name="Google Shape;327;g1e2f91d2fbe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3150" y="1197100"/>
            <a:ext cx="3048799" cy="34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Programação com Javascript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3" name="Google Shape;33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Introdução à Programação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4c9fbfb6a_0_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Verificar se número é par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39" name="Google Shape;339;g2d4c9fbfb6a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7901" y="1017725"/>
            <a:ext cx="1960750" cy="332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d4c9fbfb6a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Média aritmética 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45" name="Google Shape;345;g2d4c9fbfb6a_0_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176" y="1161125"/>
            <a:ext cx="2291050" cy="32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4c9fbfb6a_0_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Resultado Final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51" name="Google Shape;351;g2d4c9fbfb6a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4150" y="1062225"/>
            <a:ext cx="2263575" cy="350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d4c9fbfb6a_0_1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Exercícios de casa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57" name="Google Shape;357;g2d4c9fbfb6a_0_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pt-BR" sz="1450">
                <a:solidFill>
                  <a:schemeClr val="dk1"/>
                </a:solidFill>
              </a:rPr>
              <a:t>Crie uma função que recebe dois parâmetros e inverte os valores,  na primeira e última linha da função exiba os valores dos parâmetros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pt-BR" sz="1450">
                <a:solidFill>
                  <a:schemeClr val="dk1"/>
                </a:solidFill>
              </a:rPr>
              <a:t> 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pt-BR" sz="1450">
                <a:solidFill>
                  <a:schemeClr val="dk1"/>
                </a:solidFill>
              </a:rPr>
              <a:t>Crie uma função que recebe um array com 6 números como parâmetro e retorna quantos números são pares e quantos são ímpares.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50"/>
              <a:buChar char="-"/>
            </a:pPr>
            <a:r>
              <a:rPr lang="pt-BR" sz="1450">
                <a:solidFill>
                  <a:schemeClr val="dk1"/>
                </a:solidFill>
              </a:rPr>
              <a:t>Crie uma função que recebe o peso (ex: 78) e altura em cm (175 para 1.75) como parâmetro e retorne o IMC de uma pessoa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450"/>
              <a:buNone/>
            </a:pPr>
            <a:r>
              <a:t/>
            </a:r>
            <a:endParaRPr b="1" sz="1450"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450"/>
              <a:buNone/>
            </a:pPr>
            <a:r>
              <a:t/>
            </a:r>
            <a:endParaRPr sz="14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4c9fbfb6a_0_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3020">
                <a:latin typeface="Montserrat SemiBold"/>
                <a:ea typeface="Montserrat SemiBold"/>
                <a:cs typeface="Montserrat SemiBold"/>
                <a:sym typeface="Montserrat SemiBold"/>
              </a:rPr>
              <a:t>Exemplo - função somar</a:t>
            </a:r>
            <a:endParaRPr sz="302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2" name="Google Shape;82;g2d4c9fbfb6a_0_29"/>
          <p:cNvSpPr txBox="1"/>
          <p:nvPr>
            <p:ph idx="1" type="body"/>
          </p:nvPr>
        </p:nvSpPr>
        <p:spPr>
          <a:xfrm>
            <a:off x="311700" y="1152475"/>
            <a:ext cx="8686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 funções também podem retornar um valor. Para retornar um valor, utiliza-se a palavra-chave </a:t>
            </a:r>
            <a:r>
              <a:rPr b="1" lang="pt-BR" sz="2000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return </a:t>
            </a:r>
            <a:endParaRPr sz="2000">
              <a:solidFill>
                <a:srgbClr val="2E95D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" name="Google Shape;83;g2d4c9fbfb6a_0_29"/>
          <p:cNvSpPr/>
          <p:nvPr/>
        </p:nvSpPr>
        <p:spPr>
          <a:xfrm>
            <a:off x="1524010" y="2033104"/>
            <a:ext cx="60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soma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numero1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numero2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 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pt-BR" sz="1600" u="none" cap="none" strike="noStrike">
                <a:solidFill>
                  <a:srgbClr val="AF00DB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numero1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+ 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numero2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var 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total; </a:t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//colocar o resultado da função na variável</a:t>
            </a:r>
            <a:endParaRPr sz="1600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>
                <a:latin typeface="Consolas"/>
                <a:ea typeface="Consolas"/>
                <a:cs typeface="Consolas"/>
                <a:sym typeface="Consolas"/>
              </a:rPr>
              <a:t>total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soma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pt-BR" sz="160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b="0" i="0" sz="1600" u="none" cap="none" strike="noStrike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console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log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total</a:t>
            </a:r>
            <a:r>
              <a:rPr b="0" i="0" lang="pt-BR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600" u="none" cap="none" strike="noStrike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a close up of a cartoon character , pikachu , with his tongue out . (Fornecido por Tenor)" id="84" name="Google Shape;84;g2d4c9fbfb6a_0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4775" y="2033100"/>
            <a:ext cx="2147525" cy="21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4c9fbfb6a_0_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Função com parâmetro  - Exemplo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0" name="Google Shape;90;g2d4c9fbfb6a_0_23"/>
          <p:cNvSpPr txBox="1"/>
          <p:nvPr>
            <p:ph idx="1" type="body"/>
          </p:nvPr>
        </p:nvSpPr>
        <p:spPr>
          <a:xfrm>
            <a:off x="311700" y="1152475"/>
            <a:ext cx="85206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criar uma função em JavaScript, utilizamos a palavra-chave </a:t>
            </a:r>
            <a:r>
              <a:rPr b="1"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function </a:t>
            </a: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seguida pelo nome da função e seus parâmetros (se houver).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g2d4c9fbfb6a_0_23"/>
          <p:cNvSpPr txBox="1"/>
          <p:nvPr/>
        </p:nvSpPr>
        <p:spPr>
          <a:xfrm>
            <a:off x="885775" y="2200300"/>
            <a:ext cx="678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</a:t>
            </a: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mensagem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 {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    </a:t>
            </a: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001080"/>
                </a:solidFill>
                <a:latin typeface="Consolas"/>
                <a:ea typeface="Consolas"/>
                <a:cs typeface="Consolas"/>
                <a:sym typeface="Consolas"/>
              </a:rPr>
              <a:t>msg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6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mensagem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Mensagem exibida pelo parâmetro da função.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6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pt-BR" sz="1600" u="none" cap="none" strike="noStrike">
                <a:solidFill>
                  <a:srgbClr val="795E26"/>
                </a:solidFill>
                <a:latin typeface="Consolas"/>
                <a:ea typeface="Consolas"/>
                <a:cs typeface="Consolas"/>
                <a:sym typeface="Consolas"/>
              </a:rPr>
              <a:t>mensagem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Outra mensagem diferente também exibida</a:t>
            </a:r>
            <a:r>
              <a:rPr b="0" i="0" lang="pt-BR" sz="16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0" i="0" lang="pt-BR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6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4c9fbfb6a_0_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Funções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7" name="Google Shape;97;g2d4c9fbfb6a_0_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que sabemos até funções podemos começar a implementá-las em nossos próprios sites!</a:t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sz="15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Google Shape;98;g2d4c9fbfb6a_0_35"/>
          <p:cNvSpPr/>
          <p:nvPr/>
        </p:nvSpPr>
        <p:spPr>
          <a:xfrm>
            <a:off x="1524010" y="2033104"/>
            <a:ext cx="6096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99" name="Google Shape;99;g2d4c9fbfb6a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3996" y="1940900"/>
            <a:ext cx="6017425" cy="2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4c9fbfb6a_0_42"/>
          <p:cNvSpPr txBox="1"/>
          <p:nvPr>
            <p:ph type="ctrTitle"/>
          </p:nvPr>
        </p:nvSpPr>
        <p:spPr>
          <a:xfrm>
            <a:off x="311708" y="11032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5" name="Google Shape;105;g2d4c9fbfb6a_0_42"/>
          <p:cNvSpPr txBox="1"/>
          <p:nvPr/>
        </p:nvSpPr>
        <p:spPr>
          <a:xfrm>
            <a:off x="1139375" y="2436025"/>
            <a:ext cx="6721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Crie uma função que </a:t>
            </a:r>
            <a:r>
              <a:rPr b="1" i="0" lang="pt-BR" sz="3300" u="none" cap="none" strike="noStrike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retorne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sempre o </a:t>
            </a:r>
            <a:r>
              <a:rPr b="0" i="0" lang="pt-BR" sz="33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primeiro elemento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de um array</a:t>
            </a:r>
            <a:endParaRPr b="1" i="0" sz="3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pikachu and a rabbit are standing next to each other . (Fornecido por Tenor)" id="106" name="Google Shape;106;g2d4c9fbfb6a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762" y="0"/>
            <a:ext cx="2962475" cy="160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d4c9fbfb6a_0_48"/>
          <p:cNvSpPr txBox="1"/>
          <p:nvPr>
            <p:ph type="ctrTitle"/>
          </p:nvPr>
        </p:nvSpPr>
        <p:spPr>
          <a:xfrm>
            <a:off x="311708" y="58100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pt-BR">
                <a:latin typeface="Montserrat SemiBold"/>
                <a:ea typeface="Montserrat SemiBold"/>
                <a:cs typeface="Montserrat SemiBold"/>
                <a:sym typeface="Montserrat SemiBold"/>
              </a:rPr>
              <a:t>Exercício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2" name="Google Shape;112;g2d4c9fbfb6a_0_48"/>
          <p:cNvSpPr txBox="1"/>
          <p:nvPr/>
        </p:nvSpPr>
        <p:spPr>
          <a:xfrm>
            <a:off x="1072950" y="1544625"/>
            <a:ext cx="6998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Crie uma função que </a:t>
            </a:r>
            <a:r>
              <a:rPr b="1" i="0" lang="pt-BR" sz="3300" u="none" cap="none" strike="noStrike">
                <a:solidFill>
                  <a:srgbClr val="2E95D3"/>
                </a:solidFill>
                <a:latin typeface="Montserrat"/>
                <a:ea typeface="Montserrat"/>
                <a:cs typeface="Montserrat"/>
                <a:sym typeface="Montserrat"/>
              </a:rPr>
              <a:t>receba um array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como parâmetro, e </a:t>
            </a:r>
            <a:r>
              <a:rPr b="1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retorne </a:t>
            </a:r>
            <a:r>
              <a:rPr b="0" i="0" lang="pt-BR" sz="3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mesmo array </a:t>
            </a:r>
            <a:r>
              <a:rPr b="0" i="0" lang="pt-BR" sz="3300" u="sng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 seu último elemento</a:t>
            </a:r>
            <a:endParaRPr b="1" i="0" sz="3300" u="sng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boy wearing a red hat is holding a yellow pokemon (Fornecido por Tenor)" id="113" name="Google Shape;113;g2d4c9fbfb6a_0_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3714750"/>
            <a:ext cx="1905000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